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/>
        <a:schemeClr val="dk1"/>
      </a:tcTxStyle>
      <a:tcStyle>
        <a:tcBdr>
          <a:left>
            <a:ln w="12700">
              <a:solidFill>
                <a:schemeClr val="accent2"/>
              </a:solidFill>
              <a:prstDash val="solid"/>
            </a:ln>
          </a:left>
          <a:right>
            <a:ln w="12700">
              <a:solidFill>
                <a:schemeClr val="accent2"/>
              </a:solidFill>
              <a:prstDash val="solid"/>
            </a:ln>
          </a:right>
          <a:top>
            <a:ln w="12700">
              <a:solidFill>
                <a:schemeClr val="accent2"/>
              </a:solidFill>
              <a:prstDash val="solid"/>
            </a:ln>
          </a:top>
          <a:bottom>
            <a:ln w="12700">
              <a:solidFill>
                <a:schemeClr val="accent2"/>
              </a:solidFill>
              <a:prstDash val="solid"/>
            </a:ln>
          </a:bottom>
          <a:insideH>
            <a:ln w="12700">
              <a:solidFill>
                <a:schemeClr val="accent2"/>
              </a:solidFill>
              <a:prstDash val="solid"/>
            </a:ln>
          </a:insideH>
          <a:insideV>
            <a:ln w="12700">
              <a:solidFill>
                <a:schemeClr val="accent2"/>
              </a:solidFill>
              <a:prstDash val="solid"/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2"/>
              </a:solidFill>
              <a:prstDash val="solid"/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719"/>
  </p:normalViewPr>
  <p:slideViewPr>
    <p:cSldViewPr snapToGrid="0" showGuides="1">
      <p:cViewPr>
        <p:scale>
          <a:sx n="78" d="100"/>
          <a:sy n="78" d="100"/>
        </p:scale>
        <p:origin x="3584" y="1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BAD77-35C0-C949-B58C-6D2293BB051F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1FAC-0109-A547-A82E-B6E0048504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61FAC-0109-A547-A82E-B6E0048504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Group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3" y="904834"/>
            <a:ext cx="12192000" cy="0"/>
          </a:xfrm>
          <a:prstGeom prst="line">
            <a:avLst/>
          </a:prstGeom>
          <a:ln w="6350">
            <a:solidFill>
              <a:srgbClr val="DAB965"/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Shape 4"/>
          <p:cNvGrpSpPr/>
          <p:nvPr/>
        </p:nvGrpSpPr>
        <p:grpSpPr>
          <a:xfrm>
            <a:off x="0" y="349622"/>
            <a:ext cx="713148" cy="405538"/>
            <a:chOff x="0" y="0"/>
            <a:chExt cx="713148" cy="405538"/>
          </a:xfrm>
        </p:grpSpPr>
        <p:sp>
          <p:nvSpPr>
            <p:cNvPr id="5" name="Shape 5"/>
            <p:cNvSpPr/>
            <p:nvPr/>
          </p:nvSpPr>
          <p:spPr>
            <a:xfrm>
              <a:off x="0" y="0"/>
              <a:ext cx="307608" cy="40553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9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Shape 6"/>
            <p:cNvSpPr/>
            <p:nvPr/>
          </p:nvSpPr>
          <p:spPr>
            <a:xfrm>
              <a:off x="307608" y="0"/>
              <a:ext cx="405538" cy="40553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9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/>
          <p:nvPr/>
        </p:nvPicPr>
        <p:blipFill>
          <a:blip r:embed="rId2"/>
          <a:srcRect t="28197" b="28197"/>
          <a:stretch/>
        </p:blipFill>
        <p:spPr>
          <a:xfrm>
            <a:off x="10366408" y="349622"/>
            <a:ext cx="1681214" cy="405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defPPr/>
      <a:lvl1pPr lvl="0" algn="l">
        <a:lnSpc>
          <a:spcPct val="90000"/>
        </a:lnSpc>
        <a:buNone/>
        <a:defRPr sz="2800" b="1">
          <a:solidFill>
            <a:schemeClr val="tx1">
              <a:lumMod val="75000"/>
              <a:lumOff val="25000"/>
            </a:schemeClr>
          </a:solidFill>
          <a:latin typeface="微软雅黑"/>
          <a:ea typeface="微软雅黑"/>
          <a:cs typeface="微软雅黑"/>
        </a:defRPr>
      </a:lvl1pPr>
    </p:titleStyle>
    <p:bodyStyle>
      <a:defPPr/>
      <a:lvl1pPr marL="228600" lvl="0" indent="-228600" algn="l">
        <a:lnSpc>
          <a:spcPct val="150000"/>
        </a:lnSpc>
        <a:spcBef>
          <a:spcPts val="1000"/>
        </a:spcBef>
        <a:buFont typeface="Arial"/>
        <a:buChar char="•"/>
        <a:defRPr sz="2800">
          <a:solidFill>
            <a:schemeClr val="tx1">
              <a:lumMod val="75000"/>
              <a:lumOff val="25000"/>
            </a:schemeClr>
          </a:solidFill>
          <a:latin typeface="微软雅黑"/>
          <a:ea typeface="微软雅黑"/>
          <a:cs typeface="微软雅黑"/>
        </a:defRPr>
      </a:lvl1pPr>
      <a:lvl2pPr marL="685800" lvl="1" indent="-228600" algn="l">
        <a:lnSpc>
          <a:spcPct val="150000"/>
        </a:lnSpc>
        <a:spcBef>
          <a:spcPts val="500"/>
        </a:spcBef>
        <a:buFont typeface="Wingdings"/>
        <a:buChar char="Ø"/>
        <a:defRPr sz="2400">
          <a:solidFill>
            <a:schemeClr val="tx1">
              <a:lumMod val="75000"/>
              <a:lumOff val="25000"/>
            </a:schemeClr>
          </a:solidFill>
          <a:latin typeface="微软雅黑"/>
          <a:ea typeface="微软雅黑"/>
          <a:cs typeface="微软雅黑"/>
        </a:defRPr>
      </a:lvl2pPr>
      <a:lvl3pPr marL="1143000" lvl="2" indent="-228600" algn="l">
        <a:lnSpc>
          <a:spcPct val="150000"/>
        </a:lnSpc>
        <a:spcBef>
          <a:spcPts val="500"/>
        </a:spcBef>
        <a:buFont typeface="Arial"/>
        <a:buChar char="•"/>
        <a:defRPr sz="2000">
          <a:solidFill>
            <a:schemeClr val="tx1">
              <a:lumMod val="75000"/>
              <a:lumOff val="25000"/>
            </a:schemeClr>
          </a:solidFill>
          <a:latin typeface="微软雅黑"/>
          <a:ea typeface="微软雅黑"/>
          <a:cs typeface="微软雅黑"/>
        </a:defRPr>
      </a:lvl3pPr>
      <a:lvl4pPr marL="1600200" lvl="3" indent="-228600" algn="l">
        <a:lnSpc>
          <a:spcPct val="150000"/>
        </a:lnSpc>
        <a:spcBef>
          <a:spcPts val="500"/>
        </a:spcBef>
        <a:buFont typeface="Wingdings"/>
        <a:buChar char="Ø"/>
        <a:defRPr sz="1900">
          <a:solidFill>
            <a:schemeClr val="tx1">
              <a:lumMod val="75000"/>
              <a:lumOff val="25000"/>
            </a:schemeClr>
          </a:solidFill>
          <a:latin typeface="微软雅黑"/>
          <a:ea typeface="微软雅黑"/>
          <a:cs typeface="微软雅黑"/>
        </a:defRPr>
      </a:lvl4pPr>
      <a:lvl5pPr marL="2057400" lvl="4" indent="-228600" algn="l">
        <a:lnSpc>
          <a:spcPct val="150000"/>
        </a:lnSpc>
        <a:spcBef>
          <a:spcPts val="500"/>
        </a:spcBef>
        <a:buFont typeface="Arial"/>
        <a:buChar char="•"/>
        <a:defRPr sz="1900">
          <a:solidFill>
            <a:schemeClr val="tx1">
              <a:lumMod val="75000"/>
              <a:lumOff val="25000"/>
            </a:schemeClr>
          </a:solidFill>
          <a:latin typeface="微软雅黑"/>
          <a:ea typeface="微软雅黑"/>
          <a:cs typeface="微软雅黑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9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elcome@sinomachauto.ru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/>
        </a:blipFill>
        <a:effectLst/>
      </p:bgPr>
    </p:bg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616216" y="4975654"/>
            <a:ext cx="10942419" cy="70788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4000" b="1" dirty="0">
                <a:solidFill>
                  <a:schemeClr val="bg1"/>
                </a:solidFill>
                <a:latin typeface="TT Norms Pro"/>
                <a:ea typeface="TT Norms Pro"/>
                <a:cs typeface="TT Norms Pro"/>
              </a:rPr>
              <a:t>ЗАЯВКА НА ДИЛЕРСТВО ОТ КАНДИДАТА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1"/>
          <p:cNvPicPr/>
          <p:nvPr/>
        </p:nvPicPr>
        <p:blipFill>
          <a:blip r:embed="rId3"/>
          <a:srcRect t="26217" b="26217"/>
          <a:stretch/>
        </p:blipFill>
        <p:spPr>
          <a:xfrm>
            <a:off x="3289160" y="411981"/>
            <a:ext cx="5613679" cy="1477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708025" y="283155"/>
            <a:ext cx="9534144" cy="49244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КАРТА ГОРОДА </a:t>
            </a:r>
            <a:r>
              <a:rPr sz="16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(Укажите на карте города месторасположение предлагаемого объекта для автосалона ROX. Также нанесите расположение брендов конкурентов HAVAL/Wey, Tank, Seres)</a:t>
            </a:r>
            <a:endParaRPr sz="26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708025" y="281921"/>
            <a:ext cx="7035192" cy="49244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СХЕМА ГЕНЕРАЛЬНОГО ПЛАНА ЗДАНИЯ</a:t>
            </a:r>
            <a:endParaRPr sz="2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08025" y="273050"/>
            <a:ext cx="11137237" cy="57148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lvl="0"/>
          </a:lstStyle>
          <a:p>
            <a:r>
              <a:rPr sz="26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ПЛАНИРОВКА ДЦ </a:t>
            </a:r>
          </a:p>
        </p:txBody>
      </p:sp>
      <p:graphicFrame>
        <p:nvGraphicFramePr>
          <p:cNvPr id="55" name="Table 55"/>
          <p:cNvGraphicFramePr/>
          <p:nvPr/>
        </p:nvGraphicFramePr>
        <p:xfrm>
          <a:off x="268251" y="1578634"/>
          <a:ext cx="3898307" cy="3329797"/>
        </p:xfrm>
        <a:graphic>
          <a:graphicData uri="http://schemas.openxmlformats.org/drawingml/2006/table">
            <a:tbl>
              <a:tblPr firstRow="1" bandRow="1"/>
              <a:tblGrid>
                <a:gridCol w="2206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993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90805" marR="224154" indent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10">
                          <a:latin typeface="微软雅黑"/>
                          <a:ea typeface="微软雅黑"/>
                          <a:cs typeface="微软雅黑"/>
                        </a:rPr>
                        <a:t>Шоурум </a:t>
                      </a:r>
                    </a:p>
                    <a:p>
                      <a:pPr marL="90805" marR="224154" indent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(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Ра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з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мер: 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Длина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*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Ширина)</a:t>
                      </a:r>
                      <a:endParaRPr sz="14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0" marR="0" marT="49107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м</a:t>
                      </a:r>
                      <a:r>
                        <a:rPr sz="1400" b="0" i="0" u="none" strike="noStrike" cap="none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m x m)</a:t>
                      </a:r>
                    </a:p>
                  </a:txBody>
                  <a:tcPr marT="34290" marB="3429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93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90805" marR="149860" indent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Слеса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р</a:t>
                      </a:r>
                      <a:r>
                        <a:rPr sz="1400" spc="-10">
                          <a:latin typeface="微软雅黑"/>
                          <a:ea typeface="微软雅黑"/>
                          <a:cs typeface="微软雅黑"/>
                        </a:rPr>
                        <a:t>н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ый </a:t>
                      </a:r>
                      <a:r>
                        <a:rPr sz="1400" spc="-15">
                          <a:latin typeface="微软雅黑"/>
                          <a:ea typeface="微软雅黑"/>
                          <a:cs typeface="微软雅黑"/>
                        </a:rPr>
                        <a:t>ц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ех</a:t>
                      </a:r>
                    </a:p>
                    <a:p>
                      <a:pPr marL="90805" marR="149860" indent="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(Размер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: 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Длина</a:t>
                      </a:r>
                      <a:r>
                        <a:rPr sz="1400" spc="10"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*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Ширина)</a:t>
                      </a:r>
                      <a:endParaRPr sz="14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0" marR="0" marT="49107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r>
                        <a:rPr sz="1400" b="0" i="0" u="none" strike="noStrike" cap="none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m x m)</a:t>
                      </a:r>
                    </a:p>
                  </a:txBody>
                  <a:tcPr marT="34290" marB="3429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93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90805" marR="168275" indent="0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400" spc="-10">
                          <a:latin typeface="微软雅黑"/>
                          <a:ea typeface="微软雅黑"/>
                          <a:cs typeface="微软雅黑"/>
                        </a:rPr>
                        <a:t>Кузовной 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цех 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 </a:t>
                      </a:r>
                    </a:p>
                    <a:p>
                      <a:pPr marL="90805" marR="168275" indent="0">
                        <a:lnSpc>
                          <a:spcPct val="110100"/>
                        </a:lnSpc>
                        <a:spcBef>
                          <a:spcPts val="145"/>
                        </a:spcBef>
                      </a:pP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(Размер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: 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Длина</a:t>
                      </a:r>
                      <a:r>
                        <a:rPr sz="1400">
                          <a:latin typeface="微软雅黑"/>
                          <a:ea typeface="微软雅黑"/>
                          <a:cs typeface="微软雅黑"/>
                        </a:rPr>
                        <a:t>*</a:t>
                      </a:r>
                      <a:r>
                        <a:rPr sz="1400" spc="-5">
                          <a:latin typeface="微软雅黑"/>
                          <a:ea typeface="微软雅黑"/>
                          <a:cs typeface="微软雅黑"/>
                        </a:rPr>
                        <a:t>Ширина)</a:t>
                      </a:r>
                      <a:endParaRPr sz="1400"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0" marR="0" marT="24553" marB="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</a:t>
                      </a:r>
                      <a:r>
                        <a:rPr sz="1400" b="0" i="0" u="none" strike="noStrike" cap="none" baseline="30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400" b="0" i="0" u="none" strike="noStrike" cap="none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m x m)</a:t>
                      </a:r>
                    </a:p>
                  </a:txBody>
                  <a:tcPr marT="34290" marB="34290" anchor="ctr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7" name="Picture 57"/>
          <p:cNvPicPr/>
          <p:nvPr/>
        </p:nvPicPr>
        <p:blipFill>
          <a:blip r:embed="rId2"/>
          <a:srcRect l="19289" t="15000" r="15350" b="23401"/>
          <a:stretch/>
        </p:blipFill>
        <p:spPr>
          <a:xfrm>
            <a:off x="4166558" y="1300643"/>
            <a:ext cx="7619878" cy="4039453"/>
          </a:xfrm>
          <a:prstGeom prst="rect">
            <a:avLst/>
          </a:prstGeom>
        </p:spPr>
      </p:pic>
      <p:sp>
        <p:nvSpPr>
          <p:cNvPr id="58" name="Shape 58"/>
          <p:cNvSpPr/>
          <p:nvPr/>
        </p:nvSpPr>
        <p:spPr>
          <a:xfrm>
            <a:off x="7409098" y="3290181"/>
            <a:ext cx="3122990" cy="417352"/>
          </a:xfrm>
          <a:prstGeom prst="rect">
            <a:avLst/>
          </a:prstGeom>
          <a:solidFill>
            <a:srgbClr val="DAB965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/>
              <a:t>Пример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13690" y="273050"/>
            <a:ext cx="8352928" cy="57148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2400">
                <a:solidFill>
                  <a:srgbClr val="4C4C4C"/>
                </a:solidFill>
                <a:latin typeface="微软雅黑"/>
                <a:ea typeface="微软雅黑"/>
                <a:cs typeface="微软雅黑"/>
              </a:defRPr>
            </a:lvl1pPr>
            <a:lvl2pPr marL="457200" lvl="1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marL="914400" lvl="2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marL="1371600" lvl="3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marL="1828800" lvl="4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lvl="5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914400" lvl="6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1371600" lvl="7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1828800" lvl="8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СУЩЕСТВУЮЩИЙ ВИД (ФОТО)</a:t>
            </a:r>
          </a:p>
        </p:txBody>
      </p:sp>
      <p:sp>
        <p:nvSpPr>
          <p:cNvPr id="61" name="Shape 61"/>
          <p:cNvSpPr/>
          <p:nvPr/>
        </p:nvSpPr>
        <p:spPr>
          <a:xfrm>
            <a:off x="6229400" y="3932782"/>
            <a:ext cx="4032248" cy="2448743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фото</a:t>
            </a:r>
          </a:p>
        </p:txBody>
      </p:sp>
      <p:sp>
        <p:nvSpPr>
          <p:cNvPr id="62" name="Shape 62"/>
          <p:cNvSpPr/>
          <p:nvPr/>
        </p:nvSpPr>
        <p:spPr>
          <a:xfrm>
            <a:off x="6229202" y="1341436"/>
            <a:ext cx="4032250" cy="2448743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Фото участка по фасаду справа</a:t>
            </a:r>
          </a:p>
        </p:txBody>
      </p:sp>
      <p:sp>
        <p:nvSpPr>
          <p:cNvPr id="63" name="Shape 63"/>
          <p:cNvSpPr/>
          <p:nvPr/>
        </p:nvSpPr>
        <p:spPr>
          <a:xfrm>
            <a:off x="1980730" y="3933723"/>
            <a:ext cx="4032250" cy="2448743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фото</a:t>
            </a:r>
          </a:p>
        </p:txBody>
      </p:sp>
      <p:sp>
        <p:nvSpPr>
          <p:cNvPr id="64" name="Shape 64"/>
          <p:cNvSpPr/>
          <p:nvPr/>
        </p:nvSpPr>
        <p:spPr>
          <a:xfrm>
            <a:off x="1980927" y="1340965"/>
            <a:ext cx="4032250" cy="2448743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Фото участка по фасаду слева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708025" y="283255"/>
            <a:ext cx="8352928" cy="57148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2400">
                <a:solidFill>
                  <a:srgbClr val="4C4C4C"/>
                </a:solidFill>
                <a:latin typeface="微软雅黑"/>
                <a:ea typeface="微软雅黑"/>
                <a:cs typeface="微软雅黑"/>
              </a:defRPr>
            </a:lvl1pPr>
            <a:lvl2pPr marL="457200" lvl="1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marL="914400" lvl="2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marL="1371600" lvl="3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marL="1828800" lvl="4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lvl="5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914400" lvl="6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1371600" lvl="7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1828800" lvl="8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СУЩЕСТВУЮЩИЙ ВИД (ФОТО)</a:t>
            </a:r>
          </a:p>
        </p:txBody>
      </p:sp>
      <p:sp>
        <p:nvSpPr>
          <p:cNvPr id="67" name="Shape 67"/>
          <p:cNvSpPr/>
          <p:nvPr/>
        </p:nvSpPr>
        <p:spPr>
          <a:xfrm>
            <a:off x="6302552" y="3751352"/>
            <a:ext cx="4032248" cy="2448742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фото</a:t>
            </a:r>
          </a:p>
        </p:txBody>
      </p:sp>
      <p:sp>
        <p:nvSpPr>
          <p:cNvPr id="68" name="Shape 68"/>
          <p:cNvSpPr/>
          <p:nvPr/>
        </p:nvSpPr>
        <p:spPr>
          <a:xfrm>
            <a:off x="6302354" y="1160007"/>
            <a:ext cx="4032250" cy="2448742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Фото сервиса</a:t>
            </a:r>
          </a:p>
        </p:txBody>
      </p:sp>
      <p:sp>
        <p:nvSpPr>
          <p:cNvPr id="69" name="Shape 69"/>
          <p:cNvSpPr/>
          <p:nvPr/>
        </p:nvSpPr>
        <p:spPr>
          <a:xfrm>
            <a:off x="2053882" y="3751352"/>
            <a:ext cx="4032250" cy="2448743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фото</a:t>
            </a:r>
          </a:p>
        </p:txBody>
      </p:sp>
      <p:sp>
        <p:nvSpPr>
          <p:cNvPr id="70" name="Shape 70"/>
          <p:cNvSpPr/>
          <p:nvPr/>
        </p:nvSpPr>
        <p:spPr>
          <a:xfrm>
            <a:off x="2054080" y="1159536"/>
            <a:ext cx="4032250" cy="2448743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Фото сервиса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08025" y="281497"/>
            <a:ext cx="8352928" cy="57148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2400">
                <a:solidFill>
                  <a:srgbClr val="4C4C4C"/>
                </a:solidFill>
                <a:latin typeface="微软雅黑"/>
                <a:ea typeface="微软雅黑"/>
                <a:cs typeface="微软雅黑"/>
              </a:defRPr>
            </a:lvl1pPr>
            <a:lvl2pPr marL="457200" lvl="1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marL="914400" lvl="2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marL="1371600" lvl="3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marL="1828800" lvl="4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lvl="5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914400" lvl="6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1371600" lvl="7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1828800" lvl="8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СУЩЕСТВУЮЩИЙ ВИД (ФОТО)</a:t>
            </a:r>
          </a:p>
        </p:txBody>
      </p:sp>
      <p:sp>
        <p:nvSpPr>
          <p:cNvPr id="73" name="Shape 73"/>
          <p:cNvSpPr/>
          <p:nvPr/>
        </p:nvSpPr>
        <p:spPr>
          <a:xfrm>
            <a:off x="6366560" y="3631538"/>
            <a:ext cx="4032250" cy="2448742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фото</a:t>
            </a:r>
          </a:p>
        </p:txBody>
      </p:sp>
      <p:sp>
        <p:nvSpPr>
          <p:cNvPr id="74" name="Shape 74"/>
          <p:cNvSpPr/>
          <p:nvPr/>
        </p:nvSpPr>
        <p:spPr>
          <a:xfrm>
            <a:off x="6366362" y="1040192"/>
            <a:ext cx="4032248" cy="2448743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салона</a:t>
            </a:r>
          </a:p>
        </p:txBody>
      </p:sp>
      <p:sp>
        <p:nvSpPr>
          <p:cNvPr id="75" name="Shape 75"/>
          <p:cNvSpPr/>
          <p:nvPr/>
        </p:nvSpPr>
        <p:spPr>
          <a:xfrm>
            <a:off x="2117890" y="3632479"/>
            <a:ext cx="4032250" cy="2448742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фото</a:t>
            </a:r>
          </a:p>
        </p:txBody>
      </p:sp>
      <p:sp>
        <p:nvSpPr>
          <p:cNvPr id="76" name="Shape 76"/>
          <p:cNvSpPr/>
          <p:nvPr/>
        </p:nvSpPr>
        <p:spPr>
          <a:xfrm>
            <a:off x="2118088" y="1039721"/>
            <a:ext cx="4032250" cy="2448742"/>
          </a:xfrm>
          <a:prstGeom prst="rect">
            <a:avLst/>
          </a:prstGeom>
          <a:solidFill>
            <a:srgbClr val="DAB965">
              <a:alpha val="30000"/>
            </a:srgbClr>
          </a:solidFill>
          <a:ln w="952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>
            <a:defPPr/>
            <a:lvl1pPr marL="0" lvl="0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743200" lvl="6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200400" lvl="7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657600" lvl="8" indent="0" algn="l"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>
                <a:latin typeface="微软雅黑"/>
                <a:ea typeface="微软雅黑"/>
                <a:cs typeface="微软雅黑"/>
              </a:rPr>
              <a:t>Дополнительное салона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965"/>
        </a:solidFill>
        <a:effectLst/>
      </p:bgPr>
    </p:bg>
    <p:spTree>
      <p:nvGrpSpPr>
        <p:cNvPr id="1" name="Group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878952" y="5054633"/>
            <a:ext cx="8637301" cy="70788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4000" b="1">
                <a:solidFill>
                  <a:schemeClr val="tx1"/>
                </a:solidFill>
                <a:latin typeface="Myriad Pro"/>
                <a:ea typeface="Myriad Pro"/>
                <a:cs typeface="Myriad Pro"/>
              </a:rPr>
              <a:t>СПАСИБО ЗА ВАШЕ ПРЕДЛОЖЕНИЕ!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0" name="Picture 80"/>
          <p:cNvPicPr/>
          <p:nvPr/>
        </p:nvPicPr>
        <p:blipFill>
          <a:blip r:embed="rId2"/>
          <a:stretch/>
        </p:blipFill>
        <p:spPr>
          <a:xfrm>
            <a:off x="2360680" y="564777"/>
            <a:ext cx="7470639" cy="4132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/>
        </a:blipFill>
        <a:effectLst/>
      </p:bgPr>
    </p:bg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A207611F-52E0-7C52-CB22-36C4CA7A1A2F}"/>
              </a:ext>
            </a:extLst>
          </p:cNvPr>
          <p:cNvPicPr/>
          <p:nvPr/>
        </p:nvPicPr>
        <p:blipFill>
          <a:blip r:embed="rId4"/>
          <a:srcRect t="26217" b="26217"/>
          <a:stretch/>
        </p:blipFill>
        <p:spPr>
          <a:xfrm>
            <a:off x="10460378" y="310656"/>
            <a:ext cx="1531328" cy="464780"/>
          </a:xfrm>
          <a:prstGeom prst="rect">
            <a:avLst/>
          </a:prstGeom>
        </p:spPr>
      </p:pic>
      <p:sp>
        <p:nvSpPr>
          <p:cNvPr id="4" name="Shape 19">
            <a:extLst>
              <a:ext uri="{FF2B5EF4-FFF2-40B4-BE49-F238E27FC236}">
                <a16:creationId xmlns:a16="http://schemas.microsoft.com/office/drawing/2014/main" id="{8294D7F6-B892-D1B0-A31E-6E0C7E661FA2}"/>
              </a:ext>
            </a:extLst>
          </p:cNvPr>
          <p:cNvSpPr/>
          <p:nvPr/>
        </p:nvSpPr>
        <p:spPr>
          <a:xfrm>
            <a:off x="212270" y="1730829"/>
            <a:ext cx="11779436" cy="415498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Уважаемые коллеги</a:t>
            </a:r>
            <a:r>
              <a:rPr lang="en-US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,</a:t>
            </a:r>
          </a:p>
          <a:p>
            <a:pPr marL="0" indent="0" algn="l">
              <a:buNone/>
            </a:pPr>
            <a:endParaRPr lang="en-US" sz="2400" dirty="0">
              <a:solidFill>
                <a:schemeClr val="bg1"/>
              </a:solidFill>
              <a:latin typeface="TT Norms Pro Thin" panose="02000503020000020003" pitchFamily="2" charset="0"/>
            </a:endParaRPr>
          </a:p>
          <a:p>
            <a:pPr marL="0" indent="0" algn="l">
              <a:buNone/>
            </a:pPr>
            <a:r>
              <a:rPr lang="en" sz="2400" dirty="0" err="1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Sinomach</a:t>
            </a:r>
            <a:r>
              <a:rPr lang="en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 Auto </a:t>
            </a:r>
            <a:r>
              <a:rPr lang="ru-RU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приглашает к сотрудничеству по продаже и сервисному обслуживанию </a:t>
            </a:r>
            <a:r>
              <a:rPr lang="ru-RU" sz="2400" dirty="0">
                <a:solidFill>
                  <a:schemeClr val="bg1"/>
                </a:solidFill>
                <a:latin typeface="TT Norms Pro Thin" panose="02000503020000020003" pitchFamily="2" charset="0"/>
              </a:rPr>
              <a:t>премиальных гибридных </a:t>
            </a:r>
            <a:r>
              <a:rPr lang="ru-RU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автомобилей </a:t>
            </a:r>
            <a:r>
              <a:rPr lang="en-US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ROX</a:t>
            </a:r>
            <a:r>
              <a:rPr lang="en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Будем рады предложить выгодные условия по всем направлениям бизнеса.</a:t>
            </a:r>
            <a:endParaRPr lang="en-US" sz="2400" dirty="0">
              <a:solidFill>
                <a:schemeClr val="bg1"/>
              </a:solidFill>
              <a:effectLst/>
              <a:latin typeface="TT Norms Pro Thin" panose="02000503020000020003" pitchFamily="2" charset="0"/>
            </a:endParaRPr>
          </a:p>
          <a:p>
            <a:pPr marL="0" indent="0" algn="l">
              <a:buNone/>
            </a:pPr>
            <a:endParaRPr lang="ru-RU" sz="2400" dirty="0">
              <a:solidFill>
                <a:schemeClr val="bg1"/>
              </a:solidFill>
              <a:effectLst/>
              <a:latin typeface="TT Norms Pro Thin" panose="02000503020000020003" pitchFamily="2" charset="0"/>
            </a:endParaRPr>
          </a:p>
          <a:p>
            <a:pPr marL="0" indent="0" algn="l">
              <a:buNone/>
            </a:pPr>
            <a:r>
              <a:rPr lang="ru-RU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Выбор официального дилера в каждом регионе проводится на конкурсной основе и в соответствии с приоритетными направлениями развития в России.</a:t>
            </a:r>
            <a:endParaRPr lang="en-US" sz="2400" dirty="0">
              <a:solidFill>
                <a:schemeClr val="bg1"/>
              </a:solidFill>
              <a:effectLst/>
              <a:latin typeface="TT Norms Pro Thin" panose="02000503020000020003" pitchFamily="2" charset="0"/>
            </a:endParaRPr>
          </a:p>
          <a:p>
            <a:pPr marL="0" indent="0" algn="l">
              <a:buNone/>
            </a:pPr>
            <a:endParaRPr lang="ru-RU" sz="2400" dirty="0">
              <a:solidFill>
                <a:schemeClr val="bg1"/>
              </a:solidFill>
              <a:effectLst/>
              <a:latin typeface="TT Norms Pro Thin" panose="02000503020000020003" pitchFamily="2" charset="0"/>
            </a:endParaRPr>
          </a:p>
          <a:p>
            <a:pPr marL="0" indent="0" algn="l">
              <a:buNone/>
            </a:pPr>
            <a:r>
              <a:rPr lang="ru-RU" sz="2400" dirty="0">
                <a:solidFill>
                  <a:schemeClr val="bg1"/>
                </a:solidFill>
                <a:latin typeface="TT Norms Pro Thin" panose="02000503020000020003" pitchFamily="2" charset="0"/>
              </a:rPr>
              <a:t>Заполните анкету</a:t>
            </a:r>
            <a:r>
              <a:rPr lang="en-US" sz="2400" dirty="0">
                <a:solidFill>
                  <a:schemeClr val="bg1"/>
                </a:solidFill>
                <a:latin typeface="TT Norms Pro Thin" panose="02000503020000020003" pitchFamily="2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T Norms Pro Thin" panose="02000503020000020003" pitchFamily="2" charset="0"/>
              </a:rPr>
              <a:t>и отправьте на </a:t>
            </a:r>
            <a:r>
              <a:rPr lang="en-US" sz="2400" dirty="0">
                <a:solidFill>
                  <a:schemeClr val="bg1"/>
                </a:solidFill>
                <a:latin typeface="TT Norms Pro Thin" panose="02000503020000020003" pitchFamily="2" charset="0"/>
                <a:hlinkClick r:id="rId5"/>
              </a:rPr>
              <a:t>welcome@sinomachauto.ru</a:t>
            </a:r>
            <a:r>
              <a:rPr lang="en-US" sz="2400" dirty="0">
                <a:solidFill>
                  <a:schemeClr val="bg1"/>
                </a:solidFill>
                <a:latin typeface="TT Norms Pro Thin" panose="02000503020000020003" pitchFamily="2" charset="0"/>
              </a:rPr>
              <a:t>. C</a:t>
            </a:r>
            <a:r>
              <a:rPr lang="ru-RU" sz="2400" dirty="0">
                <a:solidFill>
                  <a:schemeClr val="bg1"/>
                </a:solidFill>
                <a:effectLst/>
                <a:latin typeface="TT Norms Pro Thin" panose="02000503020000020003" pitchFamily="2" charset="0"/>
              </a:rPr>
              <a:t> Вами свяжутся представители направления развития дилерской сети.</a:t>
            </a:r>
          </a:p>
        </p:txBody>
      </p:sp>
    </p:spTree>
    <p:extLst>
      <p:ext uri="{BB962C8B-B14F-4D97-AF65-F5344CB8AC3E}">
        <p14:creationId xmlns:p14="http://schemas.microsoft.com/office/powerpoint/2010/main" val="181072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10938" y="284528"/>
            <a:ext cx="11137237" cy="60447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lvl="0"/>
          </a:lstStyle>
          <a:p>
            <a:r>
              <a:rPr sz="26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ОБЩАЯ ИНФОРМАЦИЯ О КОМПАНИИ</a:t>
            </a:r>
          </a:p>
        </p:txBody>
      </p:sp>
      <p:graphicFrame>
        <p:nvGraphicFramePr>
          <p:cNvPr id="24" name="Table 24"/>
          <p:cNvGraphicFramePr/>
          <p:nvPr/>
        </p:nvGraphicFramePr>
        <p:xfrm>
          <a:off x="431370" y="1244131"/>
          <a:ext cx="11329259" cy="5024560"/>
        </p:xfrm>
        <a:graphic>
          <a:graphicData uri="http://schemas.openxmlformats.org/drawingml/2006/table">
            <a:tbl>
              <a:tblPr/>
              <a:tblGrid>
                <a:gridCol w="3069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560">
                <a:tc gridSpan="2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2100" b="1" i="0" u="none" strike="noStrike" cap="none" baseline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Контактная информация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Юридическое наименование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ИНН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Юридический адрес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Фактический адрес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Торговое название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Контакты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6"/>
          <p:cNvGraphicFramePr/>
          <p:nvPr/>
        </p:nvGraphicFramePr>
        <p:xfrm>
          <a:off x="335361" y="1111035"/>
          <a:ext cx="11513739" cy="2595187"/>
        </p:xfrm>
        <a:graphic>
          <a:graphicData uri="http://schemas.openxmlformats.org/drawingml/2006/table">
            <a:tbl>
              <a:tblPr/>
              <a:tblGrid>
                <a:gridCol w="2436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7">
                <a:tc gridSpan="4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2100" b="1" i="0" u="none" strike="noStrike" cap="none" baseline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Учредители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ФИО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Дата рождения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Сумма уставного капитала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Доля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Table 27"/>
          <p:cNvGraphicFramePr/>
          <p:nvPr/>
        </p:nvGraphicFramePr>
        <p:xfrm>
          <a:off x="335360" y="3954773"/>
          <a:ext cx="11513740" cy="2487520"/>
        </p:xfrm>
        <a:graphic>
          <a:graphicData uri="http://schemas.openxmlformats.org/drawingml/2006/table">
            <a:tbl>
              <a:tblPr/>
              <a:tblGrid>
                <a:gridCol w="24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560">
                <a:tc gridSpan="4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2100" b="1" i="0" u="none" strike="noStrike" cap="none" baseline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Руководители проекта</a:t>
                      </a:r>
                      <a:endParaRPr sz="2100" b="0" i="0" u="none" strike="noStrike" cap="none" baseline="0">
                        <a:solidFill>
                          <a:schemeClr val="bg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Должность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ФИО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Контакты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Shape 28"/>
          <p:cNvSpPr/>
          <p:nvPr/>
        </p:nvSpPr>
        <p:spPr>
          <a:xfrm>
            <a:off x="709106" y="285720"/>
            <a:ext cx="8363187" cy="57676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ИНФОРМАЦИЯ ОБ УЧЕРДИТЕЛЯХ И РУКОВОДИТЕЛЯХ</a:t>
            </a:r>
            <a:endParaRPr sz="2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714052" y="274809"/>
            <a:ext cx="11046656" cy="574137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marL="0" lvl="0" indent="0" algn="l">
              <a:defRPr sz="2400">
                <a:solidFill>
                  <a:srgbClr val="4C4C4C"/>
                </a:solidFill>
                <a:latin typeface="微软雅黑"/>
                <a:ea typeface="微软雅黑"/>
                <a:cs typeface="微软雅黑"/>
              </a:defRPr>
            </a:lvl1pPr>
            <a:lvl2pPr marL="457200" lvl="1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2pPr>
            <a:lvl3pPr marL="914400" lvl="2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3pPr>
            <a:lvl4pPr marL="1371600" lvl="3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4pPr>
            <a:lvl5pPr marL="1828800" lvl="4" indent="0" algn="l">
              <a:defRPr sz="4400">
                <a:solidFill>
                  <a:srgbClr val="4C4C4C"/>
                </a:solidFill>
                <a:latin typeface="Hiragino Sans GB W6"/>
                <a:ea typeface="Hiragino Sans GB W6"/>
                <a:cs typeface="Hiragino Sans GB W6"/>
              </a:defRPr>
            </a:lvl5pPr>
            <a:lvl6pPr marL="457200" lvl="5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914400" lvl="6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1371600" lvl="7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1828800" lvl="8" indent="0" algn="ctr">
              <a:defRPr sz="44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ОРГАНИЗАЦИОННАЯ СТРУКТУРА АВТОХОЛДИНГА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08024" y="277659"/>
            <a:ext cx="7699375" cy="49244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ПЛАНИРУЕМАЯ СТРУКТУРА ДЦ ROX   </a:t>
            </a:r>
            <a:endParaRPr sz="2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" name="Picture 34"/>
          <p:cNvPicPr/>
          <p:nvPr/>
        </p:nvPicPr>
        <p:blipFill>
          <a:blip r:embed="rId2"/>
          <a:stretch/>
        </p:blipFill>
        <p:spPr>
          <a:xfrm>
            <a:off x="351053" y="2144239"/>
            <a:ext cx="11665898" cy="3031075"/>
          </a:xfrm>
          <a:prstGeom prst="rect">
            <a:avLst/>
          </a:prstGeom>
        </p:spPr>
      </p:pic>
      <p:sp>
        <p:nvSpPr>
          <p:cNvPr id="35" name="Shape 35"/>
          <p:cNvSpPr/>
          <p:nvPr/>
        </p:nvSpPr>
        <p:spPr>
          <a:xfrm>
            <a:off x="7564322" y="1150150"/>
            <a:ext cx="2712331" cy="614041"/>
          </a:xfrm>
          <a:prstGeom prst="rect">
            <a:avLst/>
          </a:prstGeom>
          <a:solidFill>
            <a:srgbClr val="DAB96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>
            <a:defPPr/>
            <a:lvl1pPr marL="0" lvl="0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2800">
                <a:latin typeface="微软雅黑"/>
                <a:ea typeface="微软雅黑"/>
                <a:cs typeface="微软雅黑"/>
              </a:rPr>
              <a:t>Пример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08025" y="273050"/>
            <a:ext cx="11137237" cy="57148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lvl="0"/>
          </a:lstStyle>
          <a:p>
            <a:r>
              <a:rPr sz="26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ДАННЫЕ ПО СУЩЕСТВУЮЩЕМУ БИЗНЕСУ</a:t>
            </a:r>
          </a:p>
        </p:txBody>
      </p:sp>
      <p:graphicFrame>
        <p:nvGraphicFramePr>
          <p:cNvPr id="38" name="Table 38"/>
          <p:cNvGraphicFramePr/>
          <p:nvPr/>
        </p:nvGraphicFramePr>
        <p:xfrm>
          <a:off x="431370" y="1092022"/>
          <a:ext cx="11329260" cy="5611596"/>
        </p:xfrm>
        <a:graphic>
          <a:graphicData uri="http://schemas.openxmlformats.org/drawingml/2006/table">
            <a:tbl>
              <a:tblPr/>
              <a:tblGrid>
                <a:gridCol w="278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3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3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1444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Бренды в портфолио кандидата</a:t>
                      </a: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Modern H Medium"/>
                        <a:ea typeface="Modern H Medium"/>
                        <a:cs typeface="Modern H Medium"/>
                      </a:endParaRPr>
                    </a:p>
                  </a:txBody>
                  <a:tcPr marL="110863" marR="110863" marT="41573" marB="41573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Бренд 1</a:t>
                      </a:r>
                    </a:p>
                  </a:txBody>
                  <a:tcPr marT="34290" marB="3429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Бренд 2</a:t>
                      </a:r>
                    </a:p>
                  </a:txBody>
                  <a:tcPr marT="34290" marB="3429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Бренд 3</a:t>
                      </a:r>
                    </a:p>
                  </a:txBody>
                  <a:tcPr marT="34290" marB="3429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Бренд 3</a:t>
                      </a:r>
                    </a:p>
                  </a:txBody>
                  <a:tcPr marT="34290" marB="3429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Начало деятельности</a:t>
                      </a: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9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ДД/ММ/ГГГГ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9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ДД/ММ/ГГГГ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9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ДД/ММ/ГГГГ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9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ДД/ММ/ГГГГ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Площадь шоурума/ сервиса</a:t>
                      </a: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Modern H Medium"/>
                        <a:ea typeface="Modern H Medium"/>
                        <a:cs typeface="Modern H Medium"/>
                      </a:endParaRP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/**m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/**m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/**m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/**m</a:t>
                      </a:r>
                      <a:r>
                        <a:rPr sz="1100" b="0" i="0" u="none" strike="noStrike" cap="none" baseline="3000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2</a:t>
                      </a: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Тип дилерского центра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 (монобренд / мультибренд)</a:t>
                      </a: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Modern H Medium"/>
                        <a:ea typeface="Modern H Medium"/>
                        <a:cs typeface="Modern H Medium"/>
                      </a:endParaRP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Продажи 2023, шт.</a:t>
                      </a: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Продажи 2024 (прогноз),  шт.</a:t>
                      </a: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Modern H Medium"/>
                        <a:ea typeface="Modern H Medium"/>
                        <a:cs typeface="Modern H Medium"/>
                      </a:endParaRP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Продажи зч и аксессуаров (руб)</a:t>
                      </a: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Modern H Medium"/>
                        <a:ea typeface="Modern H Medium"/>
                        <a:cs typeface="Modern H Medium"/>
                      </a:endParaRP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Кол-во сотрудников в 2024 году</a:t>
                      </a: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1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0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Наличие инвестиционных обязательств</a:t>
                      </a:r>
                    </a:p>
                  </a:txBody>
                  <a:tcPr marL="0" marR="0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(да/нет)</a:t>
                      </a: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(да/нет)</a:t>
                      </a: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(да/нет)</a:t>
                      </a: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(да/нет)</a:t>
                      </a: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0152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Фото</a:t>
                      </a:r>
                    </a:p>
                  </a:txBody>
                  <a:tcPr marL="110863" marR="110863" marT="0" marB="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3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3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3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3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10863" marR="110863" marT="0" marB="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708025" y="279470"/>
            <a:ext cx="9579864" cy="492443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/>
          <a:p>
            <a:pPr marL="0" indent="0" algn="l">
              <a:lnSpc>
                <a:spcPct val="90000"/>
              </a:lnSpc>
            </a:pPr>
            <a:r>
              <a:rPr sz="26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БИЗНЕС-ПЛАН ПРОДАЖИ НОВЫХ АВТОМОБИЛЕЙ</a:t>
            </a:r>
            <a:endParaRPr sz="2600" b="1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1" name="Table 41"/>
          <p:cNvGraphicFramePr/>
          <p:nvPr/>
        </p:nvGraphicFramePr>
        <p:xfrm>
          <a:off x="369651" y="1797844"/>
          <a:ext cx="11438982" cy="2901663"/>
        </p:xfrm>
        <a:graphic>
          <a:graphicData uri="http://schemas.openxmlformats.org/drawingml/2006/table">
            <a:tbl>
              <a:tblPr/>
              <a:tblGrid>
                <a:gridCol w="2990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2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903">
                <a:tc gridSpan="5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900" b="1" i="0" u="none" strike="noStrike" cap="none" baseline="0">
                          <a:solidFill>
                            <a:schemeClr val="bg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План продаж новых автомобилей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56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600" b="1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Период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Q1 2025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Q2 2025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Q3 2025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sz="16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Q4 2025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72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sz="1600" b="1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Всего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1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1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1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buNone/>
                      </a:pPr>
                      <a:endParaRPr sz="1600" b="1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21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600">
                          <a:latin typeface="微软雅黑"/>
                          <a:ea typeface="微软雅黑"/>
                          <a:cs typeface="微软雅黑"/>
                        </a:rPr>
                        <a:t>Rox 01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21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r>
                        <a:rPr sz="1600">
                          <a:latin typeface="微软雅黑"/>
                          <a:ea typeface="微软雅黑"/>
                          <a:cs typeface="微软雅黑"/>
                        </a:rPr>
                        <a:t>Новая модель</a:t>
                      </a: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900" b="0" i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Н/Д</a:t>
                      </a:r>
                      <a:endParaRPr sz="1600" b="0" i="0" u="none" strike="noStrike" cap="none" baseline="0">
                        <a:solidFill>
                          <a:schemeClr val="bg1">
                            <a:lumMod val="6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Н/Д</a:t>
                      </a:r>
                      <a:endParaRPr sz="1600" b="0" i="0" u="none" strike="noStrike" cap="none" baseline="0">
                        <a:solidFill>
                          <a:schemeClr val="bg1">
                            <a:lumMod val="65000"/>
                          </a:schemeClr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600" b="0" i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Н/Д</a:t>
                      </a:r>
                      <a:endParaRPr sz="1200"/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ts val="1200"/>
                        </a:lnSpc>
                        <a:spcBef>
                          <a:spcPts val="0"/>
                        </a:spcBef>
                        <a:buNone/>
                      </a:pPr>
                      <a:endParaRPr sz="16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3" name="Picture 43"/>
          <p:cNvPicPr/>
          <p:nvPr/>
        </p:nvPicPr>
        <p:blipFill>
          <a:blip r:embed="rId2"/>
          <a:stretch/>
        </p:blipFill>
        <p:spPr>
          <a:xfrm>
            <a:off x="1864660" y="3595792"/>
            <a:ext cx="1255058" cy="455310"/>
          </a:xfrm>
          <a:prstGeom prst="rect">
            <a:avLst/>
          </a:prstGeom>
        </p:spPr>
      </p:pic>
      <p:pic>
        <p:nvPicPr>
          <p:cNvPr id="45" name="Picture 45"/>
          <p:cNvPicPr/>
          <p:nvPr/>
        </p:nvPicPr>
        <p:blipFill>
          <a:blip r:embed="rId3"/>
          <a:stretch/>
        </p:blipFill>
        <p:spPr>
          <a:xfrm>
            <a:off x="2058398" y="4150033"/>
            <a:ext cx="1024908" cy="512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708025" y="273050"/>
            <a:ext cx="11137237" cy="571480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defPPr/>
            <a:lvl1pPr lvl="0"/>
          </a:lstStyle>
          <a:p>
            <a:r>
              <a:rPr sz="26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ea typeface="Myriad Pro"/>
                <a:cs typeface="Myriad Pro"/>
              </a:rPr>
              <a:t>ИНФОРМАЦИЯ О ПРЕДЛОЖЕНИИ</a:t>
            </a:r>
          </a:p>
        </p:txBody>
      </p:sp>
      <p:graphicFrame>
        <p:nvGraphicFramePr>
          <p:cNvPr id="48" name="Table 48"/>
          <p:cNvGraphicFramePr/>
          <p:nvPr/>
        </p:nvGraphicFramePr>
        <p:xfrm>
          <a:off x="479423" y="1159291"/>
          <a:ext cx="11233150" cy="5210512"/>
        </p:xfrm>
        <a:graphic>
          <a:graphicData uri="http://schemas.openxmlformats.org/drawingml/2006/table">
            <a:tbl>
              <a:tblPr/>
              <a:tblGrid>
                <a:gridCol w="12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6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 gridSpan="2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Формат организации здания  - отдельно стоящее здание в концепции 3S</a:t>
                      </a:r>
                      <a:endParaRPr sz="1200" b="0" i="1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sng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2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Формат организации здания  -  мультибрендовый салон</a:t>
                      </a:r>
                      <a:endParaRPr sz="1200" b="0" i="1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1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6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1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Данные по помещению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Адрес центра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8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Статус собственности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Размер земельного участка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9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Шоурум (Размер: Длина Х Ширина)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34290" marB="3429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Слесарный цех</a:t>
                      </a:r>
                      <a:b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</a:b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(Размер: Длина Х Ширина)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34290" marB="3429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8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Склад (Размер: Длина Х Ширина)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T="34290" marB="3429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120">
                <a:tc gridSpan="2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091">
                <a:tc gridSpan="2"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200" b="0" i="0" u="none" strike="noStrike" cap="none" baseline="0">
                          <a:solidFill>
                            <a:schemeClr val="tx1"/>
                          </a:solidFill>
                          <a:latin typeface="微软雅黑"/>
                          <a:ea typeface="微软雅黑"/>
                          <a:cs typeface="微软雅黑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965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sz="1200" b="0" i="0" u="none" strike="noStrike" cap="none" baseline="0">
                        <a:solidFill>
                          <a:schemeClr val="tx1"/>
                        </a:solidFill>
                        <a:latin typeface="微软雅黑"/>
                        <a:ea typeface="微软雅黑"/>
                        <a:cs typeface="微软雅黑"/>
                      </a:endParaRPr>
                    </a:p>
                  </a:txBody>
                  <a:tcPr marL="121920" marR="121920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都市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rial Black-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42</TotalTime>
  <Words>462</Words>
  <Application>Microsoft Macintosh PowerPoint</Application>
  <DocSecurity>0</DocSecurity>
  <PresentationFormat>Широкоэкранный</PresentationFormat>
  <Paragraphs>115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微软雅黑</vt:lpstr>
      <vt:lpstr>Arial</vt:lpstr>
      <vt:lpstr>Arial Black</vt:lpstr>
      <vt:lpstr>Calibri</vt:lpstr>
      <vt:lpstr>Modern H Medium</vt:lpstr>
      <vt:lpstr>Myriad Pro</vt:lpstr>
      <vt:lpstr>TT Norms Pro</vt:lpstr>
      <vt:lpstr>TT Norms Pro Thin</vt:lpstr>
      <vt:lpstr>Wingdings</vt:lpstr>
      <vt:lpstr>Office 主题</vt:lpstr>
      <vt:lpstr>Презентация PowerPoint</vt:lpstr>
      <vt:lpstr>Презентация PowerPoint</vt:lpstr>
      <vt:lpstr>ОБЩАЯ ИНФОРМАЦИЯ О КОМПАНИИ</vt:lpstr>
      <vt:lpstr>Презентация PowerPoint</vt:lpstr>
      <vt:lpstr>Презентация PowerPoint</vt:lpstr>
      <vt:lpstr>Презентация PowerPoint</vt:lpstr>
      <vt:lpstr>ДАННЫЕ ПО СУЩЕСТВУЮЩЕМУ БИЗНЕСУ</vt:lpstr>
      <vt:lpstr>Презентация PowerPoint</vt:lpstr>
      <vt:lpstr>ИНФОРМАЦИЯ О ПРЕДЛОЖЕНИИ</vt:lpstr>
      <vt:lpstr>Презентация PowerPoint</vt:lpstr>
      <vt:lpstr>Презентация PowerPoint</vt:lpstr>
      <vt:lpstr>ПЛАНИРОВКА ДЦ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2</cp:revision>
  <dcterms:created xsi:type="dcterms:W3CDTF">2024-12-05T06:06:57Z</dcterms:created>
  <dcterms:modified xsi:type="dcterms:W3CDTF">2024-12-12T09:39:57Z</dcterms:modified>
</cp:coreProperties>
</file>